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93" r:id="rId4"/>
    <p:sldId id="294" r:id="rId5"/>
    <p:sldId id="257" r:id="rId6"/>
    <p:sldId id="305" r:id="rId7"/>
    <p:sldId id="306" r:id="rId8"/>
    <p:sldId id="263" r:id="rId9"/>
    <p:sldId id="303" r:id="rId10"/>
    <p:sldId id="296" r:id="rId11"/>
    <p:sldId id="295" r:id="rId12"/>
    <p:sldId id="304" r:id="rId13"/>
    <p:sldId id="307" r:id="rId14"/>
    <p:sldId id="286" r:id="rId15"/>
    <p:sldId id="287" r:id="rId16"/>
    <p:sldId id="289" r:id="rId17"/>
    <p:sldId id="290" r:id="rId18"/>
    <p:sldId id="298" r:id="rId19"/>
    <p:sldId id="299" r:id="rId20"/>
    <p:sldId id="300" r:id="rId21"/>
    <p:sldId id="301" r:id="rId22"/>
    <p:sldId id="302" r:id="rId23"/>
    <p:sldId id="261" r:id="rId24"/>
    <p:sldId id="262" r:id="rId25"/>
    <p:sldId id="264" r:id="rId26"/>
    <p:sldId id="265" r:id="rId27"/>
    <p:sldId id="266" r:id="rId28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0" autoAdjust="0"/>
    <p:restoredTop sz="88278" autoAdjust="0"/>
  </p:normalViewPr>
  <p:slideViewPr>
    <p:cSldViewPr>
      <p:cViewPr varScale="1">
        <p:scale>
          <a:sx n="62" d="100"/>
          <a:sy n="62" d="100"/>
        </p:scale>
        <p:origin x="14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D4E1F9C-1E03-423C-B884-DC39EB3B1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2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E1F9C-1E03-423C-B884-DC39EB3B1A4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5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E1F9C-1E03-423C-B884-DC39EB3B1A4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0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E1F9C-1E03-423C-B884-DC39EB3B1A4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76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E1F9C-1E03-423C-B884-DC39EB3B1A4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1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E1F9C-1E03-423C-B884-DC39EB3B1A4A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1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E1F9C-1E03-423C-B884-DC39EB3B1A4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31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E1F9C-1E03-423C-B884-DC39EB3B1A4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065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 M Allan SEC GCAL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177F-7C13-4B92-8B8B-71C65F6519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7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M Allan ESD GCAL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EB8B8-829B-428E-B916-1E893DB654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3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M Allan ESD GCAL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75044-25B2-4ACE-8ABB-23AE1F2524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9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 M Allan SEC GCAL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CD12-6DE3-4B0A-B714-CFD1EF8CE3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M Allan ESD GCAL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B94DC-3053-4A1F-BF09-7297B71684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9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 M Allan SEC GCAL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8EA33-1C37-433C-BD8E-98763334E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4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 M Allan SEC GCAL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EB8F-6BFA-4FAE-BD90-D9DD3F37D8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93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 M Allan SEC GCAL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71A6-16D1-444B-AD24-F728EBD8D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91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 M Allan SEC GCAL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0E16-0565-494F-8285-F91E009EF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Prof M Allan SEC GCAL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33178-C411-47F9-9123-133C230E87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5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Dr M Allan ESD GCAL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9AD44-162B-4F0E-92B9-B156C94E23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GB"/>
              <a:t>Dr M Allan ESD GCAL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E35239-82E5-4D61-99BD-FCBC713FF3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1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22" r:id="rId9"/>
    <p:sldLayoutId id="2147483723" r:id="rId10"/>
    <p:sldLayoutId id="214748372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6AD020-9DD9-4D2E-85B4-DABE0C888D7A}" type="slidenum">
              <a:rPr lang="en-GB" altLang="en-US" sz="1400" smtClean="0"/>
              <a:pPr/>
              <a:t>1</a:t>
            </a:fld>
            <a:endParaRPr lang="en-GB" altLang="en-US" sz="14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1268760"/>
            <a:ext cx="8001000" cy="2514600"/>
          </a:xfrm>
        </p:spPr>
        <p:txBody>
          <a:bodyPr/>
          <a:lstStyle/>
          <a:p>
            <a:pPr eaLnBrk="1" hangingPunct="1"/>
            <a:r>
              <a:rPr lang="en-GB" altLang="en-US" sz="5400" b="1" dirty="0" smtClean="0">
                <a:solidFill>
                  <a:schemeClr val="accent2"/>
                </a:solidFill>
              </a:rPr>
              <a:t>DC- AC CONVERTER-INVERTER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53505"/>
            <a:ext cx="8748464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800" b="1" dirty="0">
                <a:solidFill>
                  <a:srgbClr val="0070C0"/>
                </a:solidFill>
                <a:latin typeface="Bookman Old Style" pitchFamily="18" charset="0"/>
              </a:rPr>
              <a:t>Single Phase Half-Bridge Inverter with </a:t>
            </a:r>
            <a:r>
              <a:rPr lang="en-GB" altLang="en-US" sz="2800" b="1" dirty="0" smtClean="0">
                <a:solidFill>
                  <a:srgbClr val="0070C0"/>
                </a:solidFill>
                <a:latin typeface="Bookman Old Style" pitchFamily="18" charset="0"/>
              </a:rPr>
              <a:t>R-load-</a:t>
            </a:r>
          </a:p>
          <a:p>
            <a:pPr algn="ctr">
              <a:spcBef>
                <a:spcPct val="50000"/>
              </a:spcBef>
            </a:pPr>
            <a:r>
              <a:rPr lang="en-GB" altLang="en-US" sz="2800" b="1" dirty="0" smtClean="0">
                <a:solidFill>
                  <a:srgbClr val="0070C0"/>
                </a:solidFill>
                <a:latin typeface="Bookman Old Style" pitchFamily="18" charset="0"/>
              </a:rPr>
              <a:t>Modes of operation</a:t>
            </a:r>
            <a:endParaRPr lang="en-GB" altLang="en-US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69" y="1484784"/>
            <a:ext cx="7749844" cy="52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88224" y="6298452"/>
            <a:ext cx="1905000" cy="457200"/>
          </a:xfrm>
        </p:spPr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51969" y="54287"/>
            <a:ext cx="6873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  <a:latin typeface="Bookman Old Style" pitchFamily="18" charset="0"/>
              </a:rPr>
              <a:t>Single-phase half-bridge </a:t>
            </a:r>
            <a:r>
              <a:rPr lang="en-IN" b="1" dirty="0" smtClean="0">
                <a:solidFill>
                  <a:srgbClr val="0070C0"/>
                </a:solidFill>
                <a:latin typeface="Bookman Old Style" pitchFamily="18" charset="0"/>
              </a:rPr>
              <a:t>inverter –RL load</a:t>
            </a:r>
            <a:endParaRPr lang="en-IN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164389"/>
            <a:ext cx="6885875" cy="369361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1185"/>
            <a:ext cx="4392488" cy="27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5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2" y="1340768"/>
            <a:ext cx="8964488" cy="514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302" y="188640"/>
            <a:ext cx="8749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Bookman Old Style" pitchFamily="18" charset="0"/>
              </a:rPr>
              <a:t>Single Phase Half-Bridge Inverter with </a:t>
            </a:r>
            <a:r>
              <a:rPr lang="en-GB" altLang="en-US" b="1" dirty="0" smtClean="0">
                <a:solidFill>
                  <a:srgbClr val="0070C0"/>
                </a:solidFill>
                <a:latin typeface="Bookman Old Style" pitchFamily="18" charset="0"/>
              </a:rPr>
              <a:t>RL load-</a:t>
            </a:r>
            <a:endParaRPr lang="en-GB" altLang="en-US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Bookman Old Style" pitchFamily="18" charset="0"/>
              </a:rPr>
              <a:t>Modes of operation</a:t>
            </a:r>
          </a:p>
        </p:txBody>
      </p:sp>
    </p:spTree>
    <p:extLst>
      <p:ext uri="{BB962C8B-B14F-4D97-AF65-F5344CB8AC3E}">
        <p14:creationId xmlns:p14="http://schemas.microsoft.com/office/powerpoint/2010/main" val="36556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214577-AEB2-425D-994C-5F5657B32D0C}" type="slidenum">
              <a:rPr lang="en-GB" altLang="en-US" sz="1400" smtClean="0"/>
              <a:pPr/>
              <a:t>13</a:t>
            </a:fld>
            <a:endParaRPr lang="en-GB" altLang="en-US" sz="1400" smtClean="0"/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08001" cy="41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Bookman Old Style" pitchFamily="18" charset="0"/>
              </a:rPr>
              <a:t>Single Phase </a:t>
            </a:r>
            <a:r>
              <a:rPr lang="en-GB" altLang="en-US" b="1" dirty="0" smtClean="0">
                <a:solidFill>
                  <a:srgbClr val="0070C0"/>
                </a:solidFill>
                <a:latin typeface="Bookman Old Style" pitchFamily="18" charset="0"/>
              </a:rPr>
              <a:t>Full-Bridge </a:t>
            </a:r>
            <a:r>
              <a:rPr lang="en-GB" altLang="en-US" b="1" dirty="0">
                <a:solidFill>
                  <a:srgbClr val="0070C0"/>
                </a:solidFill>
                <a:latin typeface="Bookman Old Style" pitchFamily="18" charset="0"/>
              </a:rPr>
              <a:t>Inverter with </a:t>
            </a:r>
            <a:r>
              <a:rPr lang="en-GB" altLang="en-US" b="1" dirty="0" smtClean="0">
                <a:solidFill>
                  <a:srgbClr val="0070C0"/>
                </a:solidFill>
                <a:latin typeface="Bookman Old Style" pitchFamily="18" charset="0"/>
              </a:rPr>
              <a:t>R-load</a:t>
            </a:r>
          </a:p>
        </p:txBody>
      </p:sp>
    </p:spTree>
    <p:extLst>
      <p:ext uri="{BB962C8B-B14F-4D97-AF65-F5344CB8AC3E}">
        <p14:creationId xmlns:p14="http://schemas.microsoft.com/office/powerpoint/2010/main" val="262618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214577-AEB2-425D-994C-5F5657B32D0C}" type="slidenum">
              <a:rPr lang="en-GB" altLang="en-US" sz="1400" smtClean="0"/>
              <a:pPr/>
              <a:t>14</a:t>
            </a:fld>
            <a:endParaRPr lang="en-GB" altLang="en-US" sz="1400" smtClean="0"/>
          </a:p>
        </p:txBody>
      </p:sp>
      <p:sp>
        <p:nvSpPr>
          <p:cNvPr id="2" name="Rectangle 1"/>
          <p:cNvSpPr/>
          <p:nvPr/>
        </p:nvSpPr>
        <p:spPr>
          <a:xfrm>
            <a:off x="251520" y="116632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Bookman Old Style" pitchFamily="18" charset="0"/>
              </a:rPr>
              <a:t>Single Phase </a:t>
            </a:r>
            <a:r>
              <a:rPr lang="en-GB" altLang="en-US" b="1" dirty="0" smtClean="0">
                <a:solidFill>
                  <a:srgbClr val="0070C0"/>
                </a:solidFill>
                <a:latin typeface="Bookman Old Style" pitchFamily="18" charset="0"/>
              </a:rPr>
              <a:t>Full-Bridge </a:t>
            </a:r>
            <a:r>
              <a:rPr lang="en-GB" altLang="en-US" b="1" dirty="0">
                <a:solidFill>
                  <a:srgbClr val="0070C0"/>
                </a:solidFill>
                <a:latin typeface="Bookman Old Style" pitchFamily="18" charset="0"/>
              </a:rPr>
              <a:t>Inverter with </a:t>
            </a:r>
            <a:r>
              <a:rPr lang="en-GB" altLang="en-US" b="1" dirty="0" smtClean="0">
                <a:solidFill>
                  <a:srgbClr val="0070C0"/>
                </a:solidFill>
                <a:latin typeface="Bookman Old Style" pitchFamily="18" charset="0"/>
              </a:rPr>
              <a:t>R-load</a:t>
            </a:r>
            <a:endParaRPr lang="en-GB" altLang="en-US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34" y="610541"/>
            <a:ext cx="4591691" cy="5744377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9" y="610541"/>
            <a:ext cx="3888432" cy="18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2676019"/>
            <a:ext cx="41764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t=T/2</a:t>
            </a:r>
          </a:p>
          <a:p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T1 and T2 are ON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Vo= Vs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 t=T</a:t>
            </a:r>
          </a:p>
          <a:p>
            <a:r>
              <a:rPr lang="en-I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T3 and T4 are ON 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Vo=-Vs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IN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rms</a:t>
            </a: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output voltage</a:t>
            </a:r>
          </a:p>
          <a:p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" y="5240337"/>
            <a:ext cx="4486902" cy="1114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214577-AEB2-425D-994C-5F5657B32D0C}" type="slidenum">
              <a:rPr lang="en-GB" altLang="en-US" sz="1400" smtClean="0"/>
              <a:pPr/>
              <a:t>15</a:t>
            </a:fld>
            <a:endParaRPr lang="en-GB" altLang="en-US" sz="140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-13672"/>
            <a:ext cx="9324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Single Phase Full-Bridge Inverter with </a:t>
            </a:r>
            <a:r>
              <a:rPr lang="en-GB" altLang="en-US" sz="2400" dirty="0" smtClean="0">
                <a:solidFill>
                  <a:schemeClr val="accent2"/>
                </a:solidFill>
              </a:rPr>
              <a:t>RL load</a:t>
            </a:r>
            <a:endParaRPr lang="en-GB" altLang="en-US" sz="2800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3" y="2580471"/>
            <a:ext cx="7363853" cy="375337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0" y="447993"/>
            <a:ext cx="4086201" cy="197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94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30E16-0565-494F-8285-F91E009EF65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3164681"/>
            <a:ext cx="914830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1800" dirty="0" smtClean="0"/>
              <a:t>Though  T1</a:t>
            </a:r>
            <a:r>
              <a:rPr lang="en-IN" sz="1800" dirty="0"/>
              <a:t>, T2 are gated at </a:t>
            </a:r>
            <a:r>
              <a:rPr lang="en-IN" sz="1800" i="1" dirty="0"/>
              <a:t>t </a:t>
            </a:r>
            <a:r>
              <a:rPr lang="en-IN" sz="1800" dirty="0"/>
              <a:t>= 0, these SCRs will not turn on as these are reverse biased by </a:t>
            </a:r>
            <a:r>
              <a:rPr lang="en-IN" sz="1800" dirty="0" smtClean="0"/>
              <a:t>voltage drops </a:t>
            </a:r>
            <a:r>
              <a:rPr lang="en-IN" sz="1800" dirty="0"/>
              <a:t>across diodes D1 and D2. </a:t>
            </a:r>
            <a:r>
              <a:rPr lang="en-IN" sz="18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800" dirty="0" smtClean="0"/>
              <a:t>When load current through </a:t>
            </a:r>
            <a:r>
              <a:rPr lang="en-IN" sz="1800" i="1" dirty="0" smtClean="0"/>
              <a:t>D1, D2 </a:t>
            </a:r>
            <a:r>
              <a:rPr lang="en-IN" sz="1800" dirty="0" smtClean="0"/>
              <a:t>falls to zero, T1 and T2 become forward biased by source voltage </a:t>
            </a:r>
            <a:r>
              <a:rPr lang="en-IN" sz="1800" i="1" dirty="0" smtClean="0"/>
              <a:t>VS , </a:t>
            </a:r>
            <a:r>
              <a:rPr lang="en-IN" sz="1800" dirty="0" smtClean="0"/>
              <a:t>T1 and T2 therefore get turned on as these are gated for a period </a:t>
            </a:r>
            <a:r>
              <a:rPr lang="en-IN" sz="1800" i="1" dirty="0" smtClean="0"/>
              <a:t>T </a:t>
            </a:r>
            <a:r>
              <a:rPr lang="en-IN" sz="1800" dirty="0" smtClean="0"/>
              <a:t>/2 sec 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1800" dirty="0" smtClean="0"/>
              <a:t>Now </a:t>
            </a:r>
            <a:r>
              <a:rPr lang="en-IN" sz="1800" dirty="0"/>
              <a:t>load current </a:t>
            </a:r>
            <a:r>
              <a:rPr lang="en-IN" sz="1800" i="1" dirty="0" err="1"/>
              <a:t>io</a:t>
            </a:r>
            <a:r>
              <a:rPr lang="en-IN" sz="1800" i="1" dirty="0"/>
              <a:t> </a:t>
            </a:r>
            <a:r>
              <a:rPr lang="en-IN" sz="1800" dirty="0"/>
              <a:t>flows in the positive direction from </a:t>
            </a:r>
            <a:r>
              <a:rPr lang="en-IN" sz="1800" i="1" dirty="0"/>
              <a:t>A </a:t>
            </a:r>
            <a:r>
              <a:rPr lang="en-IN" sz="1800" dirty="0"/>
              <a:t>to </a:t>
            </a:r>
            <a:r>
              <a:rPr lang="en-IN" sz="1800" i="1" dirty="0"/>
              <a:t>B </a:t>
            </a:r>
            <a:r>
              <a:rPr lang="en-IN" sz="1800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8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800" dirty="0"/>
              <a:t>At </a:t>
            </a:r>
            <a:r>
              <a:rPr lang="en-IN" sz="1800" i="1" dirty="0"/>
              <a:t>t </a:t>
            </a:r>
            <a:r>
              <a:rPr lang="en-IN" sz="1800" dirty="0"/>
              <a:t>= </a:t>
            </a:r>
            <a:r>
              <a:rPr lang="en-IN" sz="1800" i="1" dirty="0"/>
              <a:t>T</a:t>
            </a:r>
            <a:r>
              <a:rPr lang="en-IN" sz="1800" dirty="0"/>
              <a:t>/ 2 ; T1, T2 are turned off by forced commutation and as load current cannot </a:t>
            </a:r>
            <a:r>
              <a:rPr lang="en-IN" sz="1800" dirty="0" smtClean="0"/>
              <a:t>reverse immediately</a:t>
            </a:r>
            <a:r>
              <a:rPr lang="en-IN" sz="1800" dirty="0"/>
              <a:t>, diodes D3, D4 come into conduction to allow the flow of </a:t>
            </a:r>
            <a:r>
              <a:rPr lang="en-IN" sz="1800" dirty="0" smtClean="0"/>
              <a:t> current </a:t>
            </a:r>
            <a:r>
              <a:rPr lang="en-IN" sz="1800" i="1" dirty="0" err="1"/>
              <a:t>io</a:t>
            </a:r>
            <a:r>
              <a:rPr lang="en-IN" sz="1800" i="1" dirty="0"/>
              <a:t> </a:t>
            </a:r>
            <a:r>
              <a:rPr lang="en-IN" sz="1800" dirty="0"/>
              <a:t>after </a:t>
            </a:r>
            <a:r>
              <a:rPr lang="en-IN" sz="1800" i="1" dirty="0"/>
              <a:t>T/ 2</a:t>
            </a:r>
            <a:r>
              <a:rPr lang="en-IN" sz="1800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1800" i="1" dirty="0"/>
          </a:p>
          <a:p>
            <a:pPr marL="285750" indent="-285750">
              <a:buFont typeface="Arial" pitchFamily="34" charset="0"/>
              <a:buChar char="•"/>
            </a:pPr>
            <a:r>
              <a:rPr lang="en-IN" sz="1800" dirty="0" err="1"/>
              <a:t>Thyristors</a:t>
            </a:r>
            <a:r>
              <a:rPr lang="en-IN" sz="1800" dirty="0"/>
              <a:t> T3, T4, though gated, will not turn on as these are reverse biased by the voltage</a:t>
            </a:r>
          </a:p>
          <a:p>
            <a:r>
              <a:rPr lang="en-IN" sz="1800" dirty="0" smtClean="0"/>
              <a:t>      drop </a:t>
            </a:r>
            <a:r>
              <a:rPr lang="en-IN" sz="1800" dirty="0"/>
              <a:t>in diodes D3, D4. </a:t>
            </a:r>
            <a:r>
              <a:rPr lang="en-IN" sz="1800" dirty="0" smtClean="0"/>
              <a:t> When </a:t>
            </a:r>
            <a:r>
              <a:rPr lang="en-IN" sz="1800" dirty="0"/>
              <a:t>current in diodes D3, D4 drops to zero; T3, T4 are turned </a:t>
            </a:r>
            <a:r>
              <a:rPr lang="en-IN" sz="1800" dirty="0" smtClean="0"/>
              <a:t>on      </a:t>
            </a:r>
          </a:p>
          <a:p>
            <a:r>
              <a:rPr lang="en-IN" sz="1800" dirty="0"/>
              <a:t> </a:t>
            </a:r>
            <a:r>
              <a:rPr lang="en-IN" sz="1800" dirty="0" smtClean="0"/>
              <a:t>      as </a:t>
            </a:r>
            <a:r>
              <a:rPr lang="en-IN" sz="1800" dirty="0"/>
              <a:t>these are already gated.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4302" y="579358"/>
            <a:ext cx="88347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IN" sz="18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800" dirty="0" smtClean="0"/>
              <a:t>In the waveform of  </a:t>
            </a:r>
            <a:r>
              <a:rPr lang="en-IN" sz="1800" dirty="0" err="1" smtClean="0"/>
              <a:t>io</a:t>
            </a:r>
            <a:r>
              <a:rPr lang="en-IN" sz="1800" dirty="0" smtClean="0"/>
              <a:t>, Before </a:t>
            </a:r>
            <a:r>
              <a:rPr lang="en-IN" sz="1800" i="1" dirty="0"/>
              <a:t>t </a:t>
            </a:r>
            <a:r>
              <a:rPr lang="en-IN" sz="1800" dirty="0"/>
              <a:t>= 0, </a:t>
            </a:r>
            <a:r>
              <a:rPr lang="en-IN" sz="1800" dirty="0" err="1"/>
              <a:t>thyristors</a:t>
            </a:r>
            <a:r>
              <a:rPr lang="en-IN" sz="1800" dirty="0"/>
              <a:t> </a:t>
            </a:r>
            <a:r>
              <a:rPr lang="en-IN" sz="1800" dirty="0" smtClean="0"/>
              <a:t>T3,T4 </a:t>
            </a:r>
            <a:r>
              <a:rPr lang="en-IN" sz="1800" dirty="0"/>
              <a:t>are conducting and load current </a:t>
            </a:r>
            <a:r>
              <a:rPr lang="en-IN" sz="1800" i="1" dirty="0" err="1"/>
              <a:t>io</a:t>
            </a:r>
            <a:r>
              <a:rPr lang="en-IN" sz="1800" i="1" dirty="0"/>
              <a:t> </a:t>
            </a:r>
            <a:r>
              <a:rPr lang="en-IN" sz="1800" dirty="0"/>
              <a:t>is flowing from </a:t>
            </a:r>
            <a:r>
              <a:rPr lang="en-IN" sz="1800" i="1" dirty="0"/>
              <a:t>B </a:t>
            </a:r>
            <a:r>
              <a:rPr lang="en-IN" sz="1800" dirty="0"/>
              <a:t>to </a:t>
            </a:r>
            <a:r>
              <a:rPr lang="en-IN" sz="1800" i="1" dirty="0"/>
              <a:t>A, </a:t>
            </a:r>
            <a:r>
              <a:rPr lang="en-IN" sz="1800" i="1" dirty="0" err="1"/>
              <a:t>i.e</a:t>
            </a:r>
            <a:r>
              <a:rPr lang="en-IN" sz="1800" i="1" dirty="0"/>
              <a:t> . </a:t>
            </a:r>
            <a:r>
              <a:rPr lang="en-IN" sz="1800" dirty="0"/>
              <a:t>in the re versed </a:t>
            </a:r>
            <a:r>
              <a:rPr lang="en-IN" sz="1800" dirty="0" smtClean="0"/>
              <a:t>direction,  This </a:t>
            </a:r>
            <a:r>
              <a:rPr lang="en-IN" sz="1800" dirty="0"/>
              <a:t>current is shown as - </a:t>
            </a:r>
            <a:r>
              <a:rPr lang="en-IN" sz="1800" dirty="0" smtClean="0"/>
              <a:t>Io </a:t>
            </a:r>
            <a:r>
              <a:rPr lang="en-IN" sz="1800" dirty="0"/>
              <a:t>at </a:t>
            </a:r>
            <a:r>
              <a:rPr lang="en-IN" sz="1800" i="1" dirty="0"/>
              <a:t>t </a:t>
            </a:r>
            <a:r>
              <a:rPr lang="en-IN" sz="1800" dirty="0" smtClean="0"/>
              <a:t>= 0</a:t>
            </a:r>
            <a:r>
              <a:rPr lang="en-IN" sz="1800" i="1" dirty="0" smtClean="0"/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IN" sz="1800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IN" sz="1800" dirty="0" smtClean="0"/>
              <a:t>After </a:t>
            </a:r>
            <a:r>
              <a:rPr lang="en-IN" sz="1800" dirty="0"/>
              <a:t>T3, T4 </a:t>
            </a:r>
            <a:r>
              <a:rPr lang="en-IN" sz="1800" dirty="0" smtClean="0"/>
              <a:t>are turned off at </a:t>
            </a:r>
            <a:r>
              <a:rPr lang="en-IN" sz="1800" i="1" dirty="0"/>
              <a:t>t </a:t>
            </a:r>
            <a:r>
              <a:rPr lang="en-IN" sz="1800" dirty="0"/>
              <a:t>= 0, current </a:t>
            </a:r>
            <a:r>
              <a:rPr lang="en-IN" sz="1800" i="1" dirty="0"/>
              <a:t>i o </a:t>
            </a:r>
            <a:r>
              <a:rPr lang="en-IN" sz="1800" dirty="0"/>
              <a:t>cannot change its direction immediately because of the </a:t>
            </a:r>
            <a:r>
              <a:rPr lang="en-IN" sz="1800" dirty="0" smtClean="0"/>
              <a:t>nature of </a:t>
            </a:r>
            <a:r>
              <a:rPr lang="en-IN" sz="1800" dirty="0"/>
              <a:t>load. </a:t>
            </a:r>
            <a:r>
              <a:rPr lang="en-IN" sz="1800" dirty="0" smtClean="0"/>
              <a:t> As </a:t>
            </a:r>
            <a:r>
              <a:rPr lang="en-IN" sz="1800" dirty="0"/>
              <a:t>a result, diodes D1, D2 start conducting after </a:t>
            </a:r>
            <a:r>
              <a:rPr lang="en-IN" sz="1800" i="1" dirty="0"/>
              <a:t>t </a:t>
            </a:r>
            <a:r>
              <a:rPr lang="en-IN" sz="1800" dirty="0"/>
              <a:t>= </a:t>
            </a:r>
            <a:r>
              <a:rPr lang="en-IN" sz="1800" dirty="0" smtClean="0"/>
              <a:t>0 and </a:t>
            </a:r>
            <a:r>
              <a:rPr lang="en-IN" sz="1800" dirty="0"/>
              <a:t>allow </a:t>
            </a:r>
            <a:r>
              <a:rPr lang="en-IN" sz="1800" i="1" dirty="0" err="1" smtClean="0"/>
              <a:t>io</a:t>
            </a:r>
            <a:r>
              <a:rPr lang="en-IN" sz="1800" i="1" dirty="0" smtClean="0"/>
              <a:t> </a:t>
            </a:r>
            <a:r>
              <a:rPr lang="en-IN" sz="1800" dirty="0" smtClean="0"/>
              <a:t>to </a:t>
            </a:r>
            <a:r>
              <a:rPr lang="en-IN" sz="1800" dirty="0"/>
              <a:t>flow against the </a:t>
            </a:r>
            <a:r>
              <a:rPr lang="en-IN" sz="1800" dirty="0" smtClean="0"/>
              <a:t> supply </a:t>
            </a:r>
            <a:r>
              <a:rPr lang="en-IN" sz="1800" dirty="0"/>
              <a:t>voltage </a:t>
            </a:r>
            <a:r>
              <a:rPr lang="en-IN" sz="1800" i="1" dirty="0"/>
              <a:t>Vs </a:t>
            </a:r>
            <a:r>
              <a:rPr lang="en-IN" sz="1800" i="1" dirty="0" smtClean="0"/>
              <a:t>.</a:t>
            </a:r>
            <a:r>
              <a:rPr lang="en-IN" sz="1800" dirty="0" smtClean="0"/>
              <a:t> As soon as D1, D2 begin to conduct</a:t>
            </a:r>
            <a:r>
              <a:rPr lang="en-IN" sz="1800" dirty="0"/>
              <a:t>, load is subjected to </a:t>
            </a:r>
            <a:r>
              <a:rPr lang="en-IN" sz="1800" i="1" dirty="0"/>
              <a:t>Vs </a:t>
            </a:r>
            <a:r>
              <a:rPr lang="en-IN" sz="1800" dirty="0" smtClean="0"/>
              <a:t>as </a:t>
            </a:r>
            <a:r>
              <a:rPr lang="en-IN" sz="1800" dirty="0"/>
              <a:t>shown. </a:t>
            </a:r>
            <a:endParaRPr lang="en-IN" sz="1800" dirty="0" smtClean="0"/>
          </a:p>
          <a:p>
            <a:pPr algn="just"/>
            <a:endParaRPr lang="en-IN" sz="1800" dirty="0" smtClean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-13672"/>
            <a:ext cx="93245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Single Phase Full-Bridge Inverter with </a:t>
            </a:r>
            <a:r>
              <a:rPr lang="en-GB" altLang="en-US" sz="2400" dirty="0" smtClean="0">
                <a:solidFill>
                  <a:schemeClr val="accent2"/>
                </a:solidFill>
              </a:rPr>
              <a:t>RL load</a:t>
            </a:r>
            <a:endParaRPr lang="en-GB" alt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30E16-0565-494F-8285-F91E009EF65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07504" y="374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>
                <a:solidFill>
                  <a:srgbClr val="0070C0"/>
                </a:solidFill>
              </a:rPr>
              <a:t>Fourier Analysis Of Single-phase Inverter Output Voltage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820" y="1052736"/>
            <a:ext cx="8738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Output Voltage </a:t>
            </a:r>
            <a:r>
              <a:rPr lang="en-IN" dirty="0"/>
              <a:t>waves </a:t>
            </a:r>
            <a:r>
              <a:rPr lang="en-IN" dirty="0" smtClean="0"/>
              <a:t>can be resolved </a:t>
            </a:r>
            <a:r>
              <a:rPr lang="en-IN" dirty="0"/>
              <a:t>into Fourier </a:t>
            </a:r>
            <a:r>
              <a:rPr lang="en-IN" dirty="0" smtClean="0"/>
              <a:t>series equation as follows: </a:t>
            </a:r>
            <a:endParaRPr lang="en-IN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" y="3595441"/>
            <a:ext cx="3295344" cy="8145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526056" y="2348880"/>
            <a:ext cx="3567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 smtClean="0"/>
              <a:t>Single-phase half-bridge inverter</a:t>
            </a:r>
            <a:endParaRPr lang="en-IN" sz="2000" dirty="0"/>
          </a:p>
        </p:txBody>
      </p:sp>
      <p:sp>
        <p:nvSpPr>
          <p:cNvPr id="10" name="Rectangle 9"/>
          <p:cNvSpPr/>
          <p:nvPr/>
        </p:nvSpPr>
        <p:spPr>
          <a:xfrm>
            <a:off x="3564156" y="3802642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 smtClean="0"/>
              <a:t>Single-phase Full-bridge inverter</a:t>
            </a:r>
            <a:endParaRPr lang="en-IN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261" y="4773513"/>
                <a:ext cx="92525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N" sz="2000" dirty="0" smtClean="0"/>
                  <a:t>n is </a:t>
                </a:r>
                <a:r>
                  <a:rPr lang="en-IN" sz="2000" dirty="0"/>
                  <a:t>the order of the harmonic and 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/>
                        <a:ea typeface="Cambria Math"/>
                      </a:rPr>
                      <m:t>𝜔</m:t>
                    </m:r>
                  </m:oMath>
                </a14:m>
                <a:r>
                  <a:rPr lang="en-IN" sz="2000" dirty="0"/>
                  <a:t> = </a:t>
                </a:r>
                <a:r>
                  <a:rPr lang="en-IN" sz="2000" i="1" dirty="0"/>
                  <a:t>2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IN" sz="2000" i="1" dirty="0"/>
                  <a:t>f </a:t>
                </a:r>
                <a:r>
                  <a:rPr lang="en-IN" sz="2000" dirty="0"/>
                  <a:t>is the frequency of the output voltage </a:t>
                </a:r>
                <a:r>
                  <a:rPr lang="en-IN" sz="2000" dirty="0" smtClean="0"/>
                  <a:t>in rad/s</a:t>
                </a:r>
                <a:endParaRPr lang="en-IN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61" y="4773513"/>
                <a:ext cx="9252520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65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" y="2035628"/>
            <a:ext cx="3178977" cy="8752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525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48" y="476672"/>
            <a:ext cx="87877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0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4494"/>
            <a:ext cx="8496944" cy="564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3E26AC-78AE-49AC-A519-795472FDEDA4}" type="slidenum">
              <a:rPr lang="en-GB" altLang="en-US" sz="1400" smtClean="0"/>
              <a:pPr/>
              <a:t>2</a:t>
            </a:fld>
            <a:endParaRPr lang="en-GB" altLang="en-US" sz="14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Inverter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4327525"/>
          </a:xfrm>
        </p:spPr>
        <p:txBody>
          <a:bodyPr/>
          <a:lstStyle/>
          <a:p>
            <a:pPr marL="341313" lvl="1" indent="-280988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Bookman Old Style" pitchFamily="18" charset="0"/>
              </a:rPr>
              <a:t>Single phase half bridge</a:t>
            </a:r>
          </a:p>
          <a:p>
            <a:pPr marL="341313" lvl="1" indent="-280988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Bookman Old Style" pitchFamily="18" charset="0"/>
              </a:rPr>
              <a:t>Single phase full bridge</a:t>
            </a:r>
          </a:p>
          <a:p>
            <a:pPr eaLnBrk="1" hangingPunct="1">
              <a:defRPr/>
            </a:pPr>
            <a:r>
              <a:rPr lang="en-GB" altLang="en-US" dirty="0">
                <a:latin typeface="Bookman Old Style" pitchFamily="18" charset="0"/>
              </a:rPr>
              <a:t>Inverter </a:t>
            </a:r>
            <a:r>
              <a:rPr lang="en-GB" altLang="en-US" dirty="0" smtClean="0">
                <a:latin typeface="Bookman Old Style" pitchFamily="18" charset="0"/>
              </a:rPr>
              <a:t>Control</a:t>
            </a:r>
            <a:endParaRPr lang="en-GB" altLang="en-US" dirty="0">
              <a:latin typeface="Bookman Old Style" pitchFamily="18" charset="0"/>
            </a:endParaRPr>
          </a:p>
          <a:p>
            <a:pPr lvl="1" eaLnBrk="1" hangingPunct="1">
              <a:defRPr/>
            </a:pPr>
            <a:r>
              <a:rPr lang="en-GB" altLang="en-US" sz="2400" dirty="0">
                <a:latin typeface="Bookman Old Style" pitchFamily="18" charset="0"/>
              </a:rPr>
              <a:t>Frequency Control</a:t>
            </a:r>
          </a:p>
          <a:p>
            <a:pPr lvl="1" eaLnBrk="1" hangingPunct="1">
              <a:defRPr/>
            </a:pPr>
            <a:r>
              <a:rPr lang="en-GB" altLang="en-US" sz="2400" dirty="0">
                <a:latin typeface="Bookman Old Style" pitchFamily="18" charset="0"/>
              </a:rPr>
              <a:t>Voltage Control</a:t>
            </a:r>
          </a:p>
          <a:p>
            <a:pPr lvl="1" eaLnBrk="1" hangingPunct="1">
              <a:defRPr/>
            </a:pPr>
            <a:r>
              <a:rPr lang="en-GB" altLang="en-US" sz="2400" dirty="0">
                <a:latin typeface="Bookman Old Style" pitchFamily="18" charset="0"/>
              </a:rPr>
              <a:t>Harmonic Control (minimisation)</a:t>
            </a:r>
          </a:p>
          <a:p>
            <a:pPr marL="341313" lvl="1" indent="-280988" eaLnBrk="1" hangingPunct="1">
              <a:buFont typeface="Arial" panose="020B0604020202020204" pitchFamily="34" charset="0"/>
              <a:buChar char="•"/>
              <a:defRPr/>
            </a:pPr>
            <a:endParaRPr lang="en-GB" altLang="en-US" sz="32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2222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04800"/>
            <a:ext cx="89249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5876"/>
          <a:stretch/>
        </p:blipFill>
        <p:spPr bwMode="auto">
          <a:xfrm>
            <a:off x="36838" y="620688"/>
            <a:ext cx="8895824" cy="191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9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71CA57-8D7C-4F0F-BFC4-0FE2A7486235}" type="slidenum">
              <a:rPr lang="en-GB" altLang="en-US" sz="1400" smtClean="0"/>
              <a:pPr/>
              <a:t>23</a:t>
            </a:fld>
            <a:endParaRPr lang="en-GB" altLang="en-US" sz="140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Inverter Control Techniques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smtClean="0"/>
              <a:t>Control Techniques (frequency, voltage and harmonics)</a:t>
            </a:r>
          </a:p>
          <a:p>
            <a:pPr lvl="1" eaLnBrk="1" hangingPunct="1"/>
            <a:r>
              <a:rPr lang="en-GB" altLang="en-US" sz="2400" smtClean="0"/>
              <a:t>Frequency Control</a:t>
            </a:r>
          </a:p>
          <a:p>
            <a:pPr lvl="2" eaLnBrk="1" hangingPunct="1"/>
            <a:r>
              <a:rPr lang="en-GB" altLang="en-US" sz="2000" smtClean="0"/>
              <a:t>Determined by frequency of fundamental switching pattern</a:t>
            </a:r>
          </a:p>
          <a:p>
            <a:pPr lvl="1" eaLnBrk="1" hangingPunct="1"/>
            <a:r>
              <a:rPr lang="en-GB" altLang="en-US" sz="2400" smtClean="0"/>
              <a:t>Voltage Control (consequential harmonics)</a:t>
            </a:r>
          </a:p>
          <a:p>
            <a:pPr lvl="2" eaLnBrk="1" hangingPunct="1"/>
            <a:r>
              <a:rPr lang="en-GB" altLang="en-US" sz="2000" smtClean="0"/>
              <a:t>Vary d.c. input voltage</a:t>
            </a:r>
          </a:p>
          <a:p>
            <a:pPr lvl="2" eaLnBrk="1" hangingPunct="1"/>
            <a:r>
              <a:rPr lang="en-GB" altLang="en-US" sz="2000" smtClean="0"/>
              <a:t>Quasi-square</a:t>
            </a:r>
          </a:p>
          <a:p>
            <a:pPr lvl="2" eaLnBrk="1" hangingPunct="1"/>
            <a:r>
              <a:rPr lang="en-GB" altLang="en-US" sz="2000" smtClean="0"/>
              <a:t>Notching</a:t>
            </a:r>
          </a:p>
          <a:p>
            <a:pPr lvl="2" eaLnBrk="1" hangingPunct="1"/>
            <a:r>
              <a:rPr lang="en-GB" altLang="en-US" sz="2000" smtClean="0"/>
              <a:t>Pulse Width Modulation (PWM) – variable width notching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81700" y="653415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F64F0B-1C83-4AD8-91F8-8DDDB551E102}" type="slidenum">
              <a:rPr lang="en-GB" altLang="en-US" sz="1400" smtClean="0"/>
              <a:pPr/>
              <a:t>24</a:t>
            </a:fld>
            <a:endParaRPr lang="en-GB" altLang="en-US" sz="1400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Quasi-Square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grpSp>
        <p:nvGrpSpPr>
          <p:cNvPr id="17414" name="Group 1"/>
          <p:cNvGrpSpPr>
            <a:grpSpLocks/>
          </p:cNvGrpSpPr>
          <p:nvPr/>
        </p:nvGrpSpPr>
        <p:grpSpPr bwMode="auto">
          <a:xfrm>
            <a:off x="1600200" y="2667000"/>
            <a:ext cx="3276600" cy="2514600"/>
            <a:chOff x="1600200" y="2667000"/>
            <a:chExt cx="3276600" cy="2514600"/>
          </a:xfrm>
        </p:grpSpPr>
        <p:sp>
          <p:nvSpPr>
            <p:cNvPr id="17422" name="Rectangle 5"/>
            <p:cNvSpPr>
              <a:spLocks noChangeArrowheads="1"/>
            </p:cNvSpPr>
            <p:nvPr/>
          </p:nvSpPr>
          <p:spPr bwMode="auto">
            <a:xfrm>
              <a:off x="1905000" y="3048000"/>
              <a:ext cx="1219200" cy="381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423" name="Rectangle 6"/>
            <p:cNvSpPr>
              <a:spLocks noChangeArrowheads="1"/>
            </p:cNvSpPr>
            <p:nvPr/>
          </p:nvSpPr>
          <p:spPr bwMode="auto">
            <a:xfrm>
              <a:off x="3352800" y="3429000"/>
              <a:ext cx="1219200" cy="3810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424" name="Line 7"/>
            <p:cNvSpPr>
              <a:spLocks noChangeShapeType="1"/>
            </p:cNvSpPr>
            <p:nvPr/>
          </p:nvSpPr>
          <p:spPr bwMode="auto">
            <a:xfrm>
              <a:off x="1600200" y="3429000"/>
              <a:ext cx="327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25" name="Rectangle 8"/>
            <p:cNvSpPr>
              <a:spLocks noChangeArrowheads="1"/>
            </p:cNvSpPr>
            <p:nvPr/>
          </p:nvSpPr>
          <p:spPr bwMode="auto">
            <a:xfrm>
              <a:off x="2209800" y="4419600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3581400" y="4800600"/>
              <a:ext cx="685800" cy="3810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427" name="Line 10"/>
            <p:cNvSpPr>
              <a:spLocks noChangeShapeType="1"/>
            </p:cNvSpPr>
            <p:nvPr/>
          </p:nvSpPr>
          <p:spPr bwMode="auto">
            <a:xfrm>
              <a:off x="1676400" y="4800600"/>
              <a:ext cx="3200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28" name="Line 11"/>
            <p:cNvSpPr>
              <a:spLocks noChangeShapeType="1"/>
            </p:cNvSpPr>
            <p:nvPr/>
          </p:nvSpPr>
          <p:spPr bwMode="auto">
            <a:xfrm>
              <a:off x="2514600" y="2667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29" name="Line 12"/>
            <p:cNvSpPr>
              <a:spLocks noChangeShapeType="1"/>
            </p:cNvSpPr>
            <p:nvPr/>
          </p:nvSpPr>
          <p:spPr bwMode="auto">
            <a:xfrm>
              <a:off x="2514600" y="4038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30" name="Line 13"/>
            <p:cNvSpPr>
              <a:spLocks noChangeShapeType="1"/>
            </p:cNvSpPr>
            <p:nvPr/>
          </p:nvSpPr>
          <p:spPr bwMode="auto">
            <a:xfrm flipV="1">
              <a:off x="2514600" y="34290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17431" name="Line 14"/>
            <p:cNvSpPr>
              <a:spLocks noChangeShapeType="1"/>
            </p:cNvSpPr>
            <p:nvPr/>
          </p:nvSpPr>
          <p:spPr bwMode="auto">
            <a:xfrm flipH="1" flipV="1">
              <a:off x="2514600" y="4800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7415" name="Text Box 15"/>
          <p:cNvSpPr txBox="1">
            <a:spLocks noChangeArrowheads="1"/>
          </p:cNvSpPr>
          <p:nvPr/>
        </p:nvSpPr>
        <p:spPr bwMode="auto">
          <a:xfrm>
            <a:off x="2590800" y="25146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E</a:t>
            </a:r>
          </a:p>
        </p:txBody>
      </p:sp>
      <p:sp>
        <p:nvSpPr>
          <p:cNvPr id="17416" name="Text Box 16"/>
          <p:cNvSpPr txBox="1">
            <a:spLocks noChangeArrowheads="1"/>
          </p:cNvSpPr>
          <p:nvPr/>
        </p:nvSpPr>
        <p:spPr bwMode="auto">
          <a:xfrm>
            <a:off x="2590800" y="3886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/>
              <a:t>E</a:t>
            </a:r>
          </a:p>
        </p:txBody>
      </p: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228600" y="3429000"/>
            <a:ext cx="1447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/>
              <a:t>E = fixed dc input voltage to inverter</a:t>
            </a: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5181600" y="2835275"/>
            <a:ext cx="160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/>
              <a:t>High AC voltage (r.m.s.)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5257800" y="4572000"/>
            <a:ext cx="1295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/>
              <a:t>Low AC voltage (r.m.s.)</a:t>
            </a:r>
          </a:p>
        </p:txBody>
      </p:sp>
      <p:sp>
        <p:nvSpPr>
          <p:cNvPr id="17420" name="Text Box 21"/>
          <p:cNvSpPr txBox="1">
            <a:spLocks noChangeArrowheads="1"/>
          </p:cNvSpPr>
          <p:nvPr/>
        </p:nvSpPr>
        <p:spPr bwMode="auto">
          <a:xfrm>
            <a:off x="1143000" y="5151438"/>
            <a:ext cx="2362200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Voltage control by varying width of +/- pulse</a:t>
            </a:r>
          </a:p>
        </p:txBody>
      </p:sp>
      <p:sp>
        <p:nvSpPr>
          <p:cNvPr id="17421" name="Text Box 22"/>
          <p:cNvSpPr txBox="1">
            <a:spLocks noChangeArrowheads="1"/>
          </p:cNvSpPr>
          <p:nvPr/>
        </p:nvSpPr>
        <p:spPr bwMode="auto">
          <a:xfrm>
            <a:off x="6553200" y="3429000"/>
            <a:ext cx="2286000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>
                <a:solidFill>
                  <a:schemeClr val="accent2"/>
                </a:solidFill>
              </a:rPr>
              <a:t>Significant Low Frequency Harmonic Content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5174E68-78FA-494D-B945-FE065D1F17B0}" type="slidenum">
              <a:rPr lang="en-GB" altLang="en-US" sz="1400" smtClean="0"/>
              <a:pPr/>
              <a:t>25</a:t>
            </a:fld>
            <a:endParaRPr lang="en-GB" altLang="en-US" sz="140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Notching</a:t>
            </a:r>
          </a:p>
        </p:txBody>
      </p:sp>
      <p:pic>
        <p:nvPicPr>
          <p:cNvPr id="18437" name="Picture 3" descr="C:\Documents and Settings\cuch\My Documents\Files\DPC\freq conv\inverter not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6659563" y="290513"/>
            <a:ext cx="1905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Can be used for voltage control !</a:t>
            </a:r>
          </a:p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Still has harmonic issues</a:t>
            </a:r>
          </a:p>
        </p:txBody>
      </p:sp>
      <p:sp>
        <p:nvSpPr>
          <p:cNvPr id="18439" name="Line 5"/>
          <p:cNvSpPr>
            <a:spLocks noChangeShapeType="1"/>
          </p:cNvSpPr>
          <p:nvPr/>
        </p:nvSpPr>
        <p:spPr bwMode="auto">
          <a:xfrm flipH="1">
            <a:off x="4800600" y="1524000"/>
            <a:ext cx="1752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F948C9-3FEE-41F5-A223-5BF06B13F877}" type="slidenum">
              <a:rPr lang="en-GB" altLang="en-US" sz="1400" smtClean="0"/>
              <a:pPr/>
              <a:t>26</a:t>
            </a:fld>
            <a:endParaRPr lang="en-GB" altLang="en-US" sz="140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PWM</a:t>
            </a:r>
          </a:p>
        </p:txBody>
      </p:sp>
      <p:pic>
        <p:nvPicPr>
          <p:cNvPr id="19461" name="Picture 3" descr="C:\Documents and Settings\cuch\My Documents\Files\DPC\freq conv\inverter PW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46760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6096000" y="533400"/>
            <a:ext cx="26670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Minimise Harmonics</a:t>
            </a:r>
          </a:p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schemeClr val="accent2"/>
                </a:solidFill>
              </a:rPr>
              <a:t>Voltage and Frequency Control</a:t>
            </a:r>
          </a:p>
        </p:txBody>
      </p:sp>
      <p:sp>
        <p:nvSpPr>
          <p:cNvPr id="19463" name="Line 5"/>
          <p:cNvSpPr>
            <a:spLocks noChangeShapeType="1"/>
          </p:cNvSpPr>
          <p:nvPr/>
        </p:nvSpPr>
        <p:spPr bwMode="auto">
          <a:xfrm flipH="1">
            <a:off x="4343400" y="1447800"/>
            <a:ext cx="1600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F692FD-FDB1-42FB-A676-DE3FCDBCDC9C}" type="slidenum">
              <a:rPr lang="en-GB" altLang="en-US" sz="1400" smtClean="0"/>
              <a:pPr/>
              <a:t>27</a:t>
            </a:fld>
            <a:endParaRPr lang="en-GB" altLang="en-US" sz="1400" smtClean="0"/>
          </a:p>
        </p:txBody>
      </p:sp>
      <p:pic>
        <p:nvPicPr>
          <p:cNvPr id="20484" name="Picture 3" descr="C:\Documents and Settings\cuch\My Documents\Files\DPC\freq conv\PWM i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47545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4038600" y="1143000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295400" y="1371600"/>
            <a:ext cx="2057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/>
              <a:t>Reduce Voltage</a:t>
            </a:r>
          </a:p>
          <a:p>
            <a:pPr algn="ctr">
              <a:spcBef>
                <a:spcPct val="50000"/>
              </a:spcBef>
            </a:pPr>
            <a:r>
              <a:rPr lang="en-GB" altLang="en-US" sz="2400"/>
              <a:t>Frequency Unchanged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4038600" y="3581400"/>
            <a:ext cx="533400" cy="2057400"/>
          </a:xfrm>
          <a:prstGeom prst="downArrow">
            <a:avLst>
              <a:gd name="adj1" fmla="val 50000"/>
              <a:gd name="adj2" fmla="val 96429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447800" y="3657600"/>
            <a:ext cx="20574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/>
              <a:t>Voltage Unchanged</a:t>
            </a:r>
          </a:p>
          <a:p>
            <a:pPr>
              <a:spcBef>
                <a:spcPct val="50000"/>
              </a:spcBef>
            </a:pPr>
            <a:r>
              <a:rPr lang="en-GB" altLang="en-US" sz="2400"/>
              <a:t>Reduce Frequency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358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800" b="1"/>
              <a:t>Application of PWM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906" y="0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200" dirty="0" smtClean="0">
                <a:latin typeface="Bookman Old Style" pitchFamily="18" charset="0"/>
              </a:rPr>
              <a:t>DC-to-AC converters are known as </a:t>
            </a:r>
            <a:r>
              <a:rPr lang="en-IN" sz="2200" i="1" dirty="0" smtClean="0">
                <a:latin typeface="Bookman Old Style" pitchFamily="18" charset="0"/>
              </a:rPr>
              <a:t>inverters. </a:t>
            </a:r>
            <a:r>
              <a:rPr lang="en-IN" sz="2200" dirty="0" smtClean="0">
                <a:latin typeface="Bookman Old Style" pitchFamily="18" charset="0"/>
              </a:rPr>
              <a:t>The function of an inverter is to change a dc input voltage to a symmetrical ac output voltage of desired magnitude and frequency. </a:t>
            </a:r>
          </a:p>
          <a:p>
            <a:pPr algn="just"/>
            <a:endParaRPr lang="en-IN" sz="2200" dirty="0" smtClean="0">
              <a:latin typeface="Bookman Old Style" pitchFamily="18" charset="0"/>
            </a:endParaRPr>
          </a:p>
          <a:p>
            <a:pPr algn="just"/>
            <a:r>
              <a:rPr lang="en-IN" sz="2200" dirty="0" smtClean="0">
                <a:latin typeface="Bookman Old Style" pitchFamily="18" charset="0"/>
              </a:rPr>
              <a:t>•The output voltage could be fixed or variable at a fixed or variable frequency. </a:t>
            </a:r>
          </a:p>
          <a:p>
            <a:pPr algn="just"/>
            <a:endParaRPr lang="en-IN" sz="2200" dirty="0" smtClean="0">
              <a:latin typeface="Bookman Old Style" pitchFamily="18" charset="0"/>
            </a:endParaRPr>
          </a:p>
          <a:p>
            <a:pPr algn="just"/>
            <a:r>
              <a:rPr lang="en-IN" sz="2200" dirty="0" smtClean="0">
                <a:latin typeface="Bookman Old Style" pitchFamily="18" charset="0"/>
              </a:rPr>
              <a:t>• A variable output voltage can be obtained by varying the input dc voltage and maintaining the gain of the inverter constant. </a:t>
            </a:r>
          </a:p>
          <a:p>
            <a:pPr algn="just"/>
            <a:endParaRPr lang="en-IN" sz="2200" dirty="0" smtClean="0">
              <a:latin typeface="Bookman Old Style" pitchFamily="18" charset="0"/>
            </a:endParaRPr>
          </a:p>
          <a:p>
            <a:pPr algn="just"/>
            <a:r>
              <a:rPr lang="en-IN" sz="2200" dirty="0" smtClean="0">
                <a:latin typeface="Bookman Old Style" pitchFamily="18" charset="0"/>
              </a:rPr>
              <a:t>•For low- and medium-power applications, square-wave or quasi- square-wave voltages may be acceptable; and for high-power applications, low distorted sinusoidal waveforms are required. </a:t>
            </a:r>
          </a:p>
          <a:p>
            <a:pPr algn="just"/>
            <a:endParaRPr lang="en-IN" sz="2200" dirty="0" smtClean="0">
              <a:latin typeface="Bookman Old Style" pitchFamily="18" charset="0"/>
            </a:endParaRPr>
          </a:p>
          <a:p>
            <a:pPr algn="just"/>
            <a:r>
              <a:rPr lang="en-IN" sz="2200" dirty="0" smtClean="0">
                <a:latin typeface="Bookman Old Style" pitchFamily="18" charset="0"/>
              </a:rPr>
              <a:t>•With the availability of high-speed power semiconductor devices, the harmonic contents of output voltage can be minimized or reduced significantly by switching techniques</a:t>
            </a:r>
            <a:r>
              <a:rPr lang="en-IN" sz="2200" dirty="0">
                <a:latin typeface="Bookman Old Style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26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906" y="0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Bookman Old Style" pitchFamily="18" charset="0"/>
              </a:rPr>
              <a:t>Inverters </a:t>
            </a:r>
            <a:r>
              <a:rPr lang="en-IN" sz="3200" dirty="0">
                <a:latin typeface="Bookman Old Style" pitchFamily="18" charset="0"/>
              </a:rPr>
              <a:t>are widely used in industrial applications </a:t>
            </a:r>
            <a:endParaRPr lang="en-IN" sz="3200" dirty="0" smtClean="0">
              <a:latin typeface="Bookman Old Style" pitchFamily="18" charset="0"/>
            </a:endParaRPr>
          </a:p>
          <a:p>
            <a:pPr algn="just"/>
            <a:endParaRPr lang="en-IN" sz="3200" dirty="0" smtClean="0">
              <a:latin typeface="Bookman Old Style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Bookman Old Style" pitchFamily="18" charset="0"/>
              </a:rPr>
              <a:t>Variable-speed </a:t>
            </a:r>
            <a:r>
              <a:rPr lang="en-IN" sz="3200" dirty="0">
                <a:latin typeface="Bookman Old Style" pitchFamily="18" charset="0"/>
              </a:rPr>
              <a:t>ac motor drives, induction heating, standby power supplies, uninterruptible power </a:t>
            </a:r>
            <a:r>
              <a:rPr lang="en-IN" sz="3200" dirty="0" smtClean="0">
                <a:latin typeface="Bookman Old Style" pitchFamily="18" charset="0"/>
              </a:rPr>
              <a:t>supplies and also in HVDC (high voltage DC transmission) systems.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IN" sz="3200" dirty="0">
              <a:latin typeface="Bookman Old Style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IN" sz="3200" dirty="0" smtClean="0">
                <a:latin typeface="Bookman Old Style" pitchFamily="18" charset="0"/>
              </a:rPr>
              <a:t>The </a:t>
            </a:r>
            <a:r>
              <a:rPr lang="en-IN" sz="3200" dirty="0">
                <a:latin typeface="Bookman Old Style" pitchFamily="18" charset="0"/>
              </a:rPr>
              <a:t>input may be a battery, fuel cell, solar cell, or other dc source. </a:t>
            </a:r>
          </a:p>
        </p:txBody>
      </p:sp>
    </p:spTree>
    <p:extLst>
      <p:ext uri="{BB962C8B-B14F-4D97-AF65-F5344CB8AC3E}">
        <p14:creationId xmlns:p14="http://schemas.microsoft.com/office/powerpoint/2010/main" val="28768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EDEE8F-EACA-430E-BAFE-B017C3EB65F8}" type="slidenum">
              <a:rPr lang="en-GB" altLang="en-US" sz="1400" smtClean="0"/>
              <a:pPr/>
              <a:t>5</a:t>
            </a:fld>
            <a:endParaRPr lang="en-GB" altLang="en-US" sz="14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29000"/>
            <a:ext cx="7772400" cy="2608312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GB" altLang="en-US" dirty="0" smtClean="0"/>
          </a:p>
          <a:p>
            <a:pPr lvl="2" eaLnBrk="1" hangingPunct="1">
              <a:buFontTx/>
              <a:buNone/>
            </a:pPr>
            <a:endParaRPr lang="en-GB" altLang="en-US" dirty="0"/>
          </a:p>
          <a:p>
            <a:pPr lvl="2" eaLnBrk="1" hangingPunct="1">
              <a:buFontTx/>
              <a:buNone/>
            </a:pPr>
            <a:r>
              <a:rPr lang="en-GB" altLang="en-US" dirty="0" err="1" smtClean="0"/>
              <a:t>a.c</a:t>
            </a:r>
            <a:r>
              <a:rPr lang="en-GB" altLang="en-US" dirty="0" smtClean="0"/>
              <a:t>. (</a:t>
            </a:r>
            <a:r>
              <a:rPr lang="en-GB" altLang="en-US" dirty="0" err="1" smtClean="0"/>
              <a:t>freq</a:t>
            </a:r>
            <a:r>
              <a:rPr lang="en-GB" altLang="en-US" dirty="0" smtClean="0"/>
              <a:t> f</a:t>
            </a:r>
            <a:r>
              <a:rPr lang="en-GB" altLang="en-US" sz="1800" dirty="0" smtClean="0"/>
              <a:t>1</a:t>
            </a:r>
            <a:r>
              <a:rPr lang="en-GB" altLang="en-US" dirty="0" smtClean="0"/>
              <a:t>) 		</a:t>
            </a:r>
            <a:r>
              <a:rPr lang="en-GB" altLang="en-US" dirty="0" err="1" smtClean="0"/>
              <a:t>d.c.</a:t>
            </a:r>
            <a:r>
              <a:rPr lang="en-GB" altLang="en-US" dirty="0" smtClean="0"/>
              <a:t>		 </a:t>
            </a:r>
            <a:r>
              <a:rPr lang="en-GB" altLang="en-US" dirty="0" err="1" smtClean="0"/>
              <a:t>a.c</a:t>
            </a:r>
            <a:r>
              <a:rPr lang="en-GB" altLang="en-US" dirty="0" smtClean="0"/>
              <a:t>. (</a:t>
            </a:r>
            <a:r>
              <a:rPr lang="en-GB" altLang="en-US" dirty="0" err="1" smtClean="0"/>
              <a:t>freq</a:t>
            </a:r>
            <a:r>
              <a:rPr lang="en-GB" altLang="en-US" dirty="0" smtClean="0"/>
              <a:t> f</a:t>
            </a:r>
            <a:r>
              <a:rPr lang="en-GB" altLang="en-US" sz="1600" dirty="0" smtClean="0"/>
              <a:t>2</a:t>
            </a:r>
            <a:r>
              <a:rPr lang="en-GB" altLang="en-US" dirty="0" smtClean="0"/>
              <a:t>)</a:t>
            </a:r>
          </a:p>
          <a:p>
            <a:pPr lvl="2" eaLnBrk="1" hangingPunct="1">
              <a:buFontTx/>
              <a:buNone/>
            </a:pPr>
            <a:endParaRPr lang="en-GB" altLang="en-US" dirty="0" smtClean="0"/>
          </a:p>
          <a:p>
            <a:pPr lvl="2" eaLnBrk="1" hangingPunct="1">
              <a:buFontTx/>
              <a:buNone/>
            </a:pPr>
            <a:endParaRPr lang="en-GB" altLang="en-US" dirty="0" smtClean="0"/>
          </a:p>
          <a:p>
            <a:pPr marL="457200" lvl="1" indent="0" eaLnBrk="1" hangingPunct="1">
              <a:buNone/>
            </a:pPr>
            <a:endParaRPr lang="en-GB" altLang="en-US" dirty="0" smtClean="0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3276600" y="4848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257800" y="4848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667000" y="52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solidFill>
                  <a:schemeClr val="accent2"/>
                </a:solidFill>
              </a:rPr>
              <a:t>rectifier</a:t>
            </a:r>
            <a:endParaRPr lang="en-GB" altLang="en-US" sz="2400" dirty="0">
              <a:solidFill>
                <a:schemeClr val="accent2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029200" y="522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 smtClean="0">
                <a:solidFill>
                  <a:srgbClr val="FF3300"/>
                </a:solidFill>
              </a:rPr>
              <a:t>inverter</a:t>
            </a:r>
            <a:endParaRPr lang="en-GB" altLang="en-US" sz="2400" dirty="0">
              <a:solidFill>
                <a:srgbClr val="FF3300"/>
              </a:solidFill>
            </a:endParaRPr>
          </a:p>
        </p:txBody>
      </p:sp>
      <p:pic>
        <p:nvPicPr>
          <p:cNvPr id="2052" name="Picture 4" descr="http://www.mpoweruk.com/images/inver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5" y="813694"/>
            <a:ext cx="803187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Induction Motor speed control- Application of inverter</a:t>
            </a:r>
            <a:endParaRPr lang="en-IN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EDEE8F-EACA-430E-BAFE-B017C3EB65F8}" type="slidenum">
              <a:rPr lang="en-GB" altLang="en-US" sz="1400" smtClean="0"/>
              <a:pPr/>
              <a:t>6</a:t>
            </a:fld>
            <a:endParaRPr lang="en-GB" altLang="en-US" sz="1400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29000"/>
            <a:ext cx="7772400" cy="2608312"/>
          </a:xfrm>
        </p:spPr>
        <p:txBody>
          <a:bodyPr/>
          <a:lstStyle/>
          <a:p>
            <a:pPr lvl="2" eaLnBrk="1" hangingPunct="1">
              <a:buFontTx/>
              <a:buNone/>
            </a:pPr>
            <a:endParaRPr lang="en-GB" altLang="en-US" dirty="0" smtClean="0"/>
          </a:p>
          <a:p>
            <a:pPr lvl="2" eaLnBrk="1" hangingPunct="1">
              <a:buFontTx/>
              <a:buNone/>
            </a:pPr>
            <a:endParaRPr lang="en-GB" altLang="en-US" dirty="0"/>
          </a:p>
          <a:p>
            <a:pPr lvl="2" eaLnBrk="1" hangingPunct="1">
              <a:buFontTx/>
              <a:buNone/>
            </a:pPr>
            <a:r>
              <a:rPr lang="en-GB" altLang="en-US" dirty="0" err="1" smtClean="0"/>
              <a:t>a.c</a:t>
            </a:r>
            <a:r>
              <a:rPr lang="en-GB" altLang="en-US" dirty="0" smtClean="0"/>
              <a:t>. (</a:t>
            </a:r>
            <a:r>
              <a:rPr lang="en-GB" altLang="en-US" dirty="0" err="1" smtClean="0"/>
              <a:t>freq</a:t>
            </a:r>
            <a:r>
              <a:rPr lang="en-GB" altLang="en-US" dirty="0" smtClean="0"/>
              <a:t> f</a:t>
            </a:r>
            <a:r>
              <a:rPr lang="en-GB" altLang="en-US" sz="1800" dirty="0" smtClean="0"/>
              <a:t>1</a:t>
            </a:r>
            <a:r>
              <a:rPr lang="en-GB" altLang="en-US" dirty="0" smtClean="0"/>
              <a:t>) 		</a:t>
            </a:r>
            <a:r>
              <a:rPr lang="en-GB" altLang="en-US" dirty="0" err="1" smtClean="0"/>
              <a:t>d.c.</a:t>
            </a:r>
            <a:r>
              <a:rPr lang="en-GB" altLang="en-US" dirty="0" smtClean="0"/>
              <a:t>		 </a:t>
            </a:r>
            <a:r>
              <a:rPr lang="en-GB" altLang="en-US" dirty="0" err="1" smtClean="0"/>
              <a:t>a.c</a:t>
            </a:r>
            <a:r>
              <a:rPr lang="en-GB" altLang="en-US" dirty="0" smtClean="0"/>
              <a:t>. (</a:t>
            </a:r>
            <a:r>
              <a:rPr lang="en-GB" altLang="en-US" dirty="0" err="1" smtClean="0"/>
              <a:t>freq</a:t>
            </a:r>
            <a:r>
              <a:rPr lang="en-GB" altLang="en-US" dirty="0" smtClean="0"/>
              <a:t> f</a:t>
            </a:r>
            <a:r>
              <a:rPr lang="en-GB" altLang="en-US" sz="1600" dirty="0" smtClean="0"/>
              <a:t>2</a:t>
            </a:r>
            <a:r>
              <a:rPr lang="en-GB" altLang="en-US" dirty="0" smtClean="0"/>
              <a:t>)</a:t>
            </a:r>
          </a:p>
          <a:p>
            <a:pPr lvl="2" eaLnBrk="1" hangingPunct="1">
              <a:buFontTx/>
              <a:buNone/>
            </a:pPr>
            <a:endParaRPr lang="en-GB" altLang="en-US" dirty="0" smtClean="0"/>
          </a:p>
          <a:p>
            <a:pPr lvl="2" eaLnBrk="1" hangingPunct="1">
              <a:buFontTx/>
              <a:buNone/>
            </a:pPr>
            <a:endParaRPr lang="en-GB" altLang="en-US" dirty="0" smtClean="0"/>
          </a:p>
          <a:p>
            <a:pPr marL="457200" lvl="1" indent="0" eaLnBrk="1" hangingPunct="1">
              <a:buNone/>
            </a:pPr>
            <a:endParaRPr lang="en-GB" altLang="en-US" dirty="0" smtClean="0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3276600" y="4848200"/>
            <a:ext cx="914400" cy="2286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dirty="0" smtClean="0"/>
          </a:p>
          <a:p>
            <a:endParaRPr lang="en-US" altLang="en-US" dirty="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5257800" y="4848200"/>
            <a:ext cx="838200" cy="228600"/>
          </a:xfrm>
          <a:prstGeom prst="rightArrow">
            <a:avLst>
              <a:gd name="adj1" fmla="val 50000"/>
              <a:gd name="adj2" fmla="val 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667000" y="5229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dirty="0" smtClean="0">
                <a:solidFill>
                  <a:schemeClr val="accent2"/>
                </a:solidFill>
              </a:rPr>
              <a:t>rectifier</a:t>
            </a:r>
            <a:endParaRPr lang="en-GB" altLang="en-US" sz="2400" dirty="0">
              <a:solidFill>
                <a:schemeClr val="accent2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029200" y="522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dirty="0" smtClean="0">
                <a:solidFill>
                  <a:srgbClr val="FF3300"/>
                </a:solidFill>
              </a:rPr>
              <a:t>inverter</a:t>
            </a:r>
            <a:endParaRPr lang="en-GB" altLang="en-US" sz="2400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04" y="33265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70C0"/>
                </a:solidFill>
              </a:rPr>
              <a:t>High Voltage DC Transmission System: Application of inverter</a:t>
            </a:r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mitsubishielectric.com/semiconductors/application/railway/images/img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" y="1809116"/>
            <a:ext cx="908366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3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8906" y="0"/>
            <a:ext cx="896448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2800" dirty="0" smtClean="0">
                <a:latin typeface="Bookman Old Style" pitchFamily="18" charset="0"/>
              </a:rPr>
              <a:t>Inverters can be broadly classified into two types: </a:t>
            </a:r>
          </a:p>
          <a:p>
            <a:pPr algn="just"/>
            <a:r>
              <a:rPr lang="en-IN" sz="2800" b="1" dirty="0" smtClean="0">
                <a:latin typeface="Bookman Old Style" pitchFamily="18" charset="0"/>
              </a:rPr>
              <a:t>(I) Single-phase Inverters </a:t>
            </a:r>
          </a:p>
          <a:p>
            <a:pPr algn="just"/>
            <a:r>
              <a:rPr lang="en-IN" sz="2800" b="1" dirty="0" smtClean="0">
                <a:latin typeface="Bookman Old Style" pitchFamily="18" charset="0"/>
              </a:rPr>
              <a:t>(2) Three-phase Inverters </a:t>
            </a:r>
          </a:p>
          <a:p>
            <a:pPr algn="just"/>
            <a:endParaRPr lang="en-IN" sz="2800" dirty="0" smtClean="0">
              <a:latin typeface="Bookman Old Style" pitchFamily="18" charset="0"/>
            </a:endParaRPr>
          </a:p>
          <a:p>
            <a:pPr algn="just"/>
            <a:r>
              <a:rPr lang="en-IN" sz="2800" dirty="0" smtClean="0">
                <a:latin typeface="Bookman Old Style" pitchFamily="18" charset="0"/>
              </a:rPr>
              <a:t>•Each type can use controlled turn-on and turn-off devices (e.g., BJTs, MOSFETs, IGBTs, GTOs) or forced-commutated </a:t>
            </a:r>
            <a:r>
              <a:rPr lang="en-IN" sz="2800" dirty="0" err="1" smtClean="0">
                <a:latin typeface="Bookman Old Style" pitchFamily="18" charset="0"/>
              </a:rPr>
              <a:t>thyristors</a:t>
            </a:r>
            <a:r>
              <a:rPr lang="en-IN" sz="2800" dirty="0" smtClean="0">
                <a:latin typeface="Bookman Old Style" pitchFamily="18" charset="0"/>
              </a:rPr>
              <a:t> depending on applications. </a:t>
            </a:r>
          </a:p>
          <a:p>
            <a:pPr algn="just"/>
            <a:endParaRPr lang="en-IN" sz="2800" dirty="0" smtClean="0">
              <a:latin typeface="Bookman Old Style" pitchFamily="18" charset="0"/>
            </a:endParaRPr>
          </a:p>
          <a:p>
            <a:pPr algn="just"/>
            <a:r>
              <a:rPr lang="en-IN" sz="2800" dirty="0" smtClean="0">
                <a:latin typeface="Bookman Old Style" pitchFamily="18" charset="0"/>
              </a:rPr>
              <a:t>•These inverters generally use PWM control signals for producing an ac output voltage. An inverter is called a </a:t>
            </a:r>
            <a:r>
              <a:rPr lang="en-IN" sz="2800" b="1" i="1" dirty="0" smtClean="0">
                <a:latin typeface="Bookman Old Style" pitchFamily="18" charset="0"/>
              </a:rPr>
              <a:t>voltage- Source inverter </a:t>
            </a:r>
            <a:r>
              <a:rPr lang="en-IN" sz="2800" b="1" dirty="0" smtClean="0">
                <a:latin typeface="Bookman Old Style" pitchFamily="18" charset="0"/>
              </a:rPr>
              <a:t>(VSI) </a:t>
            </a:r>
            <a:r>
              <a:rPr lang="en-IN" sz="2800" dirty="0" smtClean="0">
                <a:latin typeface="Bookman Old Style" pitchFamily="18" charset="0"/>
              </a:rPr>
              <a:t>if the input voltage remains constant, </a:t>
            </a:r>
            <a:r>
              <a:rPr lang="en-IN" sz="2800" b="1" dirty="0" smtClean="0">
                <a:latin typeface="Bookman Old Style" pitchFamily="18" charset="0"/>
              </a:rPr>
              <a:t>a </a:t>
            </a:r>
            <a:r>
              <a:rPr lang="en-IN" sz="2800" b="1" i="1" dirty="0" smtClean="0">
                <a:latin typeface="Bookman Old Style" pitchFamily="18" charset="0"/>
              </a:rPr>
              <a:t>current-Source inverter </a:t>
            </a:r>
            <a:r>
              <a:rPr lang="en-IN" sz="2800" b="1" dirty="0" smtClean="0">
                <a:latin typeface="Bookman Old Style" pitchFamily="18" charset="0"/>
              </a:rPr>
              <a:t>( CSI)</a:t>
            </a:r>
            <a:r>
              <a:rPr lang="en-IN" sz="2800" dirty="0" smtClean="0">
                <a:latin typeface="Bookman Old Style" pitchFamily="18" charset="0"/>
              </a:rPr>
              <a:t> if the input current is maintained constant, and a </a:t>
            </a:r>
            <a:r>
              <a:rPr lang="en-IN" sz="2800" b="1" i="1" dirty="0" smtClean="0">
                <a:latin typeface="Bookman Old Style" pitchFamily="18" charset="0"/>
              </a:rPr>
              <a:t>variable dc linked inverter</a:t>
            </a:r>
            <a:r>
              <a:rPr lang="en-IN" sz="2800" i="1" dirty="0" smtClean="0">
                <a:latin typeface="Bookman Old Style" pitchFamily="18" charset="0"/>
              </a:rPr>
              <a:t> </a:t>
            </a:r>
            <a:r>
              <a:rPr lang="en-IN" sz="2800" dirty="0" smtClean="0">
                <a:latin typeface="Bookman Old Style" pitchFamily="18" charset="0"/>
              </a:rPr>
              <a:t>if the input voltage is controllable. </a:t>
            </a:r>
            <a:endParaRPr lang="en-IN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6D1C4A-AFCD-47B7-BD2D-548DDB14BA83}" type="slidenum">
              <a:rPr lang="en-GB" altLang="en-US" sz="1400" smtClean="0"/>
              <a:pPr/>
              <a:t>8</a:t>
            </a:fld>
            <a:endParaRPr lang="en-GB" altLang="en-US" sz="1400" smtClean="0"/>
          </a:p>
        </p:txBody>
      </p:sp>
      <p:pic>
        <p:nvPicPr>
          <p:cNvPr id="1229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7833"/>
            <a:ext cx="6264696" cy="38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8478" y="256836"/>
            <a:ext cx="763093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b="1" dirty="0">
                <a:solidFill>
                  <a:srgbClr val="0070C0"/>
                </a:solidFill>
                <a:latin typeface="Bookman Old Style" pitchFamily="18" charset="0"/>
              </a:rPr>
              <a:t>Single Phase Half-Bridge Inverter with R-load</a:t>
            </a:r>
            <a:br>
              <a:rPr lang="en-GB" altLang="en-US" sz="2400" b="1" dirty="0">
                <a:solidFill>
                  <a:srgbClr val="0070C0"/>
                </a:solidFill>
                <a:latin typeface="Bookman Old Style" pitchFamily="18" charset="0"/>
              </a:rPr>
            </a:br>
            <a:endParaRPr lang="en-GB" altLang="en-US"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9CD12-6DE3-4B0A-B714-CFD1EF8CE31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2" y="500749"/>
            <a:ext cx="5915025" cy="61722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2060848"/>
            <a:ext cx="3312368" cy="205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809" y="-171"/>
            <a:ext cx="91401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0070C0"/>
                </a:solidFill>
                <a:latin typeface="Bookman Old Style" pitchFamily="18" charset="0"/>
              </a:rPr>
              <a:t>Single Phase Half-Bridge Inverter with </a:t>
            </a:r>
            <a:r>
              <a:rPr lang="en-GB" altLang="en-US" sz="2000" b="1" dirty="0" smtClean="0">
                <a:solidFill>
                  <a:srgbClr val="0070C0"/>
                </a:solidFill>
                <a:latin typeface="Bookman Old Style" pitchFamily="18" charset="0"/>
              </a:rPr>
              <a:t>R-load-Waveforms</a:t>
            </a:r>
            <a:r>
              <a:rPr lang="en-GB" altLang="en-US" sz="2000" b="1" dirty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en-GB" altLang="en-US" sz="2000" b="1" dirty="0">
                <a:solidFill>
                  <a:srgbClr val="0070C0"/>
                </a:solidFill>
                <a:latin typeface="Bookman Old Style" pitchFamily="18" charset="0"/>
              </a:rPr>
            </a:br>
            <a:endParaRPr lang="en-GB" altLang="en-US" sz="20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6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918</Words>
  <Application>Microsoft Office PowerPoint</Application>
  <PresentationFormat>On-screen Show (4:3)</PresentationFormat>
  <Paragraphs>142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Bookman Old Style</vt:lpstr>
      <vt:lpstr>Calibri</vt:lpstr>
      <vt:lpstr>Cambria Math</vt:lpstr>
      <vt:lpstr>Times New Roman</vt:lpstr>
      <vt:lpstr>Default Design</vt:lpstr>
      <vt:lpstr>PowerPoint Presentation</vt:lpstr>
      <vt:lpstr>Inverter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Inverter Control Techniques</vt:lpstr>
      <vt:lpstr>Quasi-Square</vt:lpstr>
      <vt:lpstr>Notching</vt:lpstr>
      <vt:lpstr>PWM</vt:lpstr>
      <vt:lpstr>PowerPoint Presentation</vt:lpstr>
    </vt:vector>
  </TitlesOfParts>
  <Company>Glasgow Caledonian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Electronics 3</dc:title>
  <dc:creator>Malcolm Allan</dc:creator>
  <cp:lastModifiedBy>nausheen ashraf</cp:lastModifiedBy>
  <cp:revision>60</cp:revision>
  <dcterms:created xsi:type="dcterms:W3CDTF">2003-03-07T21:55:29Z</dcterms:created>
  <dcterms:modified xsi:type="dcterms:W3CDTF">2020-04-23T11:54:20Z</dcterms:modified>
</cp:coreProperties>
</file>